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58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c6eb3f2-45d4-4f3f-a721-38d6df76aa4b?pitch-bytes=415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72125" y="-72863"/>
            <a:ext cx="2619375" cy="2619375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ffac8913-32dc-4f3b-bae9-f11f80297841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3875" y="-714375"/>
            <a:ext cx="2619375" cy="2619375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903d9765-17bb-4529-a5d7-8efb4ccbe43d?pitch-bytes=695&amp;pitch-content-type=image%2Fsvg%2Bxm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3375" y="3810000"/>
            <a:ext cx="2619375" cy="2619375"/>
          </a:xfrm>
          <a:prstGeom prst="rect">
            <a:avLst/>
          </a:prstGeom>
        </p:spPr>
      </p:pic>
      <p:pic>
        <p:nvPicPr>
          <p:cNvPr id="6" name="Image 3" descr="https://pitch-assets-ccb95893-de3f-4266-973c-20049231b248.s3.eu-west-1.amazonaws.com/99c482bd-9ad7-4901-a3e1-97a748e8e9ab?pitch-bytes=975&amp;pitch-content-type=image%2Fsvg%2Bxm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903512" y="2857804"/>
            <a:ext cx="2024062" cy="202406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71343" y="1942382"/>
            <a:ext cx="8229600" cy="628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950"/>
              </a:lnSpc>
            </a:pPr>
            <a:r>
              <a:rPr lang="en-US" sz="45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Mieszkaniec</a:t>
            </a:r>
            <a:endParaRPr lang="en-US" sz="4500" dirty="0"/>
          </a:p>
        </p:txBody>
      </p:sp>
      <p:sp>
        <p:nvSpPr>
          <p:cNvPr id="8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5E9EFB"/>
          </a:solidFill>
          <a:ln w="5292">
            <a:solidFill>
              <a:srgbClr val="E5E5E5"/>
            </a:solidFill>
            <a:prstDash val="solid"/>
            <a:headEnd type="none"/>
            <a:tailEnd type="none"/>
          </a:ln>
        </p:spPr>
      </p:sp>
      <p:sp>
        <p:nvSpPr>
          <p:cNvPr id="9" name="Text 2"/>
          <p:cNvSpPr/>
          <p:nvPr/>
        </p:nvSpPr>
        <p:spPr>
          <a:xfrm>
            <a:off x="476250" y="282644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8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Zespół Bullbash</a:t>
            </a:r>
            <a:endParaRPr lang="en-US" sz="1800" dirty="0"/>
          </a:p>
        </p:txBody>
      </p:sp>
      <p:sp>
        <p:nvSpPr>
          <p:cNvPr id="10" name="Text 3"/>
          <p:cNvSpPr/>
          <p:nvPr/>
        </p:nvSpPr>
        <p:spPr>
          <a:xfrm>
            <a:off x="3722896" y="2569134"/>
            <a:ext cx="1828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12" dirty="0">
                <a:solidFill>
                  <a:srgbClr val="000000">
                    <a:alpha val="60000"/>
                  </a:srgbClr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Otwock Alert Online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640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Problem do rozwiązania</a:t>
            </a:r>
            <a:endParaRPr lang="en-US" sz="2250" dirty="0"/>
          </a:p>
        </p:txBody>
      </p:sp>
      <p:sp>
        <p:nvSpPr>
          <p:cNvPr id="4" name="Shape 1"/>
          <p:cNvSpPr/>
          <p:nvPr/>
        </p:nvSpPr>
        <p:spPr>
          <a:xfrm>
            <a:off x="478280" y="1378632"/>
            <a:ext cx="3619500" cy="809625"/>
          </a:xfrm>
          <a:prstGeom prst="roundRect">
            <a:avLst>
              <a:gd name="adj" fmla="val 16000"/>
            </a:avLst>
          </a:prstGeom>
          <a:solidFill>
            <a:srgbClr val="F6F8FE"/>
          </a:solidFill>
          <a:ln w="21167">
            <a:solidFill>
              <a:srgbClr val="F5F8F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78280" y="2332961"/>
            <a:ext cx="3619500" cy="809625"/>
          </a:xfrm>
          <a:prstGeom prst="roundRect">
            <a:avLst>
              <a:gd name="adj" fmla="val 16000"/>
            </a:avLst>
          </a:prstGeom>
          <a:solidFill>
            <a:srgbClr val="F6F8FE"/>
          </a:solidFill>
          <a:ln w="21167">
            <a:solidFill>
              <a:srgbClr val="F5F8F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78280" y="3326506"/>
            <a:ext cx="3619500" cy="809625"/>
          </a:xfrm>
          <a:prstGeom prst="roundRect">
            <a:avLst>
              <a:gd name="adj" fmla="val 16000"/>
            </a:avLst>
          </a:prstGeom>
          <a:solidFill>
            <a:srgbClr val="F6F8FE"/>
          </a:solidFill>
          <a:ln w="21167">
            <a:solidFill>
              <a:srgbClr val="F5F8F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85968" y="1024941"/>
            <a:ext cx="3619500" cy="809625"/>
          </a:xfrm>
          <a:prstGeom prst="roundRect">
            <a:avLst>
              <a:gd name="adj" fmla="val 16000"/>
            </a:avLst>
          </a:prstGeom>
          <a:solidFill>
            <a:srgbClr val="F5F8FE"/>
          </a:solidFill>
          <a:ln/>
        </p:spPr>
        <p:txBody>
          <a:bodyPr wrap="square" lIns="201083" tIns="95581" rIns="201083" bIns="95581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985968" y="2039218"/>
            <a:ext cx="3619500" cy="809625"/>
          </a:xfrm>
          <a:prstGeom prst="roundRect">
            <a:avLst>
              <a:gd name="adj" fmla="val 16000"/>
            </a:avLst>
          </a:prstGeom>
          <a:solidFill>
            <a:srgbClr val="F5F8FE"/>
          </a:solidFill>
          <a:ln/>
        </p:spPr>
      </p:sp>
      <p:sp>
        <p:nvSpPr>
          <p:cNvPr id="9" name="Shape 6"/>
          <p:cNvSpPr/>
          <p:nvPr/>
        </p:nvSpPr>
        <p:spPr>
          <a:xfrm>
            <a:off x="4985968" y="3110694"/>
            <a:ext cx="3619500" cy="809625"/>
          </a:xfrm>
          <a:prstGeom prst="roundRect">
            <a:avLst>
              <a:gd name="adj" fmla="val 16000"/>
            </a:avLst>
          </a:prstGeom>
          <a:solidFill>
            <a:srgbClr val="F5F8FE"/>
          </a:solidFill>
          <a:ln/>
        </p:spPr>
      </p:sp>
      <p:sp>
        <p:nvSpPr>
          <p:cNvPr id="10" name="Text 7"/>
          <p:cNvSpPr/>
          <p:nvPr/>
        </p:nvSpPr>
        <p:spPr>
          <a:xfrm>
            <a:off x="5226764" y="1184343"/>
            <a:ext cx="36576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"To kodo pisać? Tyle adresów mailowych na tej </a:t>
            </a:r>
            <a:r>
              <a:rPr lang="en-US" sz="1200" b="0" kern="0" spc="-12" dirty="0" err="1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stronie</a:t>
            </a: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,</a:t>
            </a:r>
            <a:endParaRPr lang="pl-PL" sz="1200" b="0" kern="0" spc="-12" dirty="0">
              <a:solidFill>
                <a:srgbClr val="000000"/>
              </a:solidFill>
              <a:latin typeface="Public Sans" pitchFamily="34" charset="0"/>
              <a:ea typeface="Public Sans" pitchFamily="34" charset="-122"/>
              <a:cs typeface="Public Sans" pitchFamily="34" charset="-120"/>
            </a:endParaRPr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 telefon nie odpowiada."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226764" y="2190395"/>
            <a:ext cx="36576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"Skąd mam wiedzieć że całe miasto stoi w </a:t>
            </a:r>
            <a:r>
              <a:rPr lang="en-US" sz="1200" b="0" kern="0" spc="-12" dirty="0" err="1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korkach</a:t>
            </a:r>
            <a:endParaRPr lang="pl-PL" sz="1200" b="0" kern="0" spc="-12" dirty="0">
              <a:solidFill>
                <a:srgbClr val="000000"/>
              </a:solidFill>
              <a:latin typeface="Public Sans" pitchFamily="34" charset="0"/>
              <a:ea typeface="Public Sans" pitchFamily="34" charset="-122"/>
              <a:cs typeface="Public Sans" pitchFamily="34" charset="-120"/>
            </a:endParaRPr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przez to drzewo co leży na drodze?!"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226764" y="3117391"/>
            <a:ext cx="36576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"Czy wszyscy przeczytali SMS z </a:t>
            </a:r>
            <a:r>
              <a:rPr lang="en-US" sz="1200" b="0" kern="0" spc="-12" dirty="0" err="1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powiadomieniem</a:t>
            </a: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o</a:t>
            </a:r>
            <a:endParaRPr lang="pl-PL" sz="1200" b="0" kern="0" spc="-12" dirty="0">
              <a:solidFill>
                <a:srgbClr val="000000"/>
              </a:solidFill>
              <a:latin typeface="Public Sans" pitchFamily="34" charset="0"/>
              <a:ea typeface="Public Sans" pitchFamily="34" charset="-122"/>
              <a:cs typeface="Public Sans" pitchFamily="34" charset="-120"/>
            </a:endParaRPr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przerwie w dostawie wody?"  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1190625" y="1517632"/>
            <a:ext cx="36576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Brak dobrego kanału </a:t>
            </a:r>
            <a:r>
              <a:rPr lang="en-US" sz="1200" b="0" kern="0" spc="-12" dirty="0" err="1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komunikacji</a:t>
            </a: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</a:t>
            </a:r>
            <a:r>
              <a:rPr lang="en-US" sz="1200" b="1" kern="0" spc="-12" dirty="0" err="1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mieszkańcy</a:t>
            </a:r>
            <a:r>
              <a:rPr lang="pl-PL" sz="1200" b="1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-</a:t>
            </a:r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</a:t>
            </a:r>
            <a:r>
              <a:rPr lang="en-US" sz="1200" b="1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miasto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09405" y="2619658"/>
            <a:ext cx="269035" cy="243197"/>
          </a:xfrm>
          <a:prstGeom prst="roundRect">
            <a:avLst>
              <a:gd name="adj" fmla="val 49781"/>
            </a:avLst>
          </a:prstGeom>
          <a:solidFill>
            <a:srgbClr val="5A9BF7"/>
          </a:solidFill>
          <a:ln/>
        </p:spPr>
        <p:txBody>
          <a:bodyPr wrap="square" lIns="14946" tIns="28711" rIns="14946" bIns="28711" rtlCol="0" anchor="ctr"/>
          <a:lstStyle/>
          <a:p>
            <a:pPr algn="ctr">
              <a:lnSpc>
                <a:spcPts val="1440"/>
              </a:lnSpc>
            </a:pP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1190625" y="2496528"/>
            <a:ext cx="27432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Niska świadomość mieszkańców o ważnych zdarzeniach w mieście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190625" y="3491325"/>
            <a:ext cx="27432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Brak możliwości zebrania informacji zwrotnej i statystyk przez urząd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706375" y="1591717"/>
            <a:ext cx="269035" cy="243197"/>
          </a:xfrm>
          <a:prstGeom prst="roundRect">
            <a:avLst>
              <a:gd name="adj" fmla="val 49781"/>
            </a:avLst>
          </a:prstGeom>
          <a:solidFill>
            <a:srgbClr val="5A9BF7"/>
          </a:solidFill>
          <a:ln/>
        </p:spPr>
        <p:txBody>
          <a:bodyPr wrap="square" lIns="14946" tIns="28711" rIns="14946" bIns="28711" rtlCol="0" anchor="ctr"/>
          <a:lstStyle/>
          <a:p>
            <a:pPr algn="ctr">
              <a:lnSpc>
                <a:spcPts val="1440"/>
              </a:lnSpc>
            </a:pP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706375" y="3520960"/>
            <a:ext cx="269035" cy="243197"/>
          </a:xfrm>
          <a:prstGeom prst="roundRect">
            <a:avLst>
              <a:gd name="adj" fmla="val 49781"/>
            </a:avLst>
          </a:prstGeom>
          <a:solidFill>
            <a:srgbClr val="5A9BF7"/>
          </a:solidFill>
          <a:ln/>
        </p:spPr>
        <p:txBody>
          <a:bodyPr wrap="square" lIns="14946" tIns="28711" rIns="14946" bIns="28711" rtlCol="0" anchor="ctr"/>
          <a:lstStyle/>
          <a:p>
            <a:pPr algn="ctr">
              <a:lnSpc>
                <a:spcPts val="1440"/>
              </a:lnSpc>
            </a:pP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b32edc0-1cbe-4860-a525-8801f0314c11?pitch-bytes=638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98227" y="174847"/>
            <a:ext cx="2619375" cy="2619375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ffac8913-32dc-4f3b-bae9-f11f80297841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980498" y="3348054"/>
            <a:ext cx="2619375" cy="2619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7478" y="474129"/>
            <a:ext cx="5486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Rozwiązanie</a:t>
            </a:r>
            <a:endParaRPr lang="en-US" sz="2250" dirty="0"/>
          </a:p>
        </p:txBody>
      </p:sp>
      <p:sp>
        <p:nvSpPr>
          <p:cNvPr id="6" name="Shape 1"/>
          <p:cNvSpPr/>
          <p:nvPr/>
        </p:nvSpPr>
        <p:spPr>
          <a:xfrm>
            <a:off x="1580233" y="1017115"/>
            <a:ext cx="2595563" cy="2096667"/>
          </a:xfrm>
          <a:prstGeom prst="roundRect">
            <a:avLst>
              <a:gd name="adj" fmla="val 2785"/>
            </a:avLst>
          </a:prstGeom>
          <a:solidFill>
            <a:srgbClr val="F6F8FE"/>
          </a:solidFill>
          <a:ln/>
        </p:spPr>
      </p:sp>
      <p:sp>
        <p:nvSpPr>
          <p:cNvPr id="7" name="Shape 2"/>
          <p:cNvSpPr/>
          <p:nvPr/>
        </p:nvSpPr>
        <p:spPr>
          <a:xfrm>
            <a:off x="4446379" y="1018284"/>
            <a:ext cx="2595562" cy="2096667"/>
          </a:xfrm>
          <a:prstGeom prst="roundRect">
            <a:avLst>
              <a:gd name="adj" fmla="val 2785"/>
            </a:avLst>
          </a:prstGeom>
          <a:solidFill>
            <a:srgbClr val="F6F8FE"/>
          </a:solidFill>
          <a:ln/>
        </p:spPr>
      </p:sp>
      <p:sp>
        <p:nvSpPr>
          <p:cNvPr id="8" name="Text 3"/>
          <p:cNvSpPr/>
          <p:nvPr/>
        </p:nvSpPr>
        <p:spPr>
          <a:xfrm>
            <a:off x="4648385" y="1161140"/>
            <a:ext cx="27432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Wygodny panel dla użędnika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1860321" y="1161140"/>
            <a:ext cx="27432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Aplikacja mobilna dla mieszkańców</a:t>
            </a:r>
            <a:endParaRPr lang="en-US" sz="1200" dirty="0"/>
          </a:p>
        </p:txBody>
      </p:sp>
      <p:sp>
        <p:nvSpPr>
          <p:cNvPr id="10" name="Shape 5"/>
          <p:cNvSpPr/>
          <p:nvPr/>
        </p:nvSpPr>
        <p:spPr>
          <a:xfrm>
            <a:off x="1850612" y="1504242"/>
            <a:ext cx="634474" cy="0"/>
          </a:xfrm>
          <a:prstGeom prst="line">
            <a:avLst/>
          </a:prstGeom>
          <a:solidFill>
            <a:srgbClr val="5A9BF7">
              <a:alpha val="50000"/>
            </a:srgbClr>
          </a:solidFill>
          <a:ln w="10583">
            <a:solidFill>
              <a:srgbClr val="E5E5E5">
                <a:alpha val="50000"/>
              </a:srgbClr>
            </a:solidFill>
            <a:prstDash val="solid"/>
            <a:headEnd type="none"/>
            <a:tailEnd type="none"/>
          </a:ln>
        </p:spPr>
      </p:sp>
      <p:pic>
        <p:nvPicPr>
          <p:cNvPr id="11" name="Image 2" descr="https://pitch-assets-ccb95893-de3f-4266-973c-20049231b248.s3.eu-west-1.amazonaws.com/234c7fc7-4061-47e7-aaff-191aa4decb47?pitch-bytes=3261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239935" y="1701163"/>
            <a:ext cx="1144219" cy="1144219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24e092ef-7bcb-4fd9-949a-e41f8967aa78?pitch-bytes=3740&amp;pitch-content-type=image%2F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44045" y="1688255"/>
            <a:ext cx="1157126" cy="115712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624987" y="3348758"/>
            <a:ext cx="2743200" cy="146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920"/>
              </a:lnSpc>
              <a:buSzPct val="100000"/>
              <a:buFont typeface="+mj-lt"/>
              <a:buAutoNum type="arabicPeriod"/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Otrzymywanie powiadomień o incydentach,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nagłych wypadkach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​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Font typeface="+mj-lt"/>
              <a:buAutoNum type="arabicPeriod"/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Możliwość subskrybowania zdarzeń w określonej dzielnicy​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4450085" y="3348758"/>
            <a:ext cx="274320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920"/>
              </a:lnSpc>
              <a:buSzPct val="100000"/>
              <a:buFont typeface="+mj-lt"/>
              <a:buAutoNum type="arabicPeriod"/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Aktualna informacja o miejscach zaludnienia w mieście</a:t>
            </a:r>
            <a:endParaRPr lang="en-US" sz="1200" dirty="0"/>
          </a:p>
          <a:p>
            <a:pPr algn="l">
              <a:lnSpc>
                <a:spcPts val="1920"/>
              </a:lnSpc>
            </a:pP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​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Font typeface="+mj-lt"/>
              <a:buAutoNum type="arabicPeriod"/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Możliwość szybko powiadomić docelową grupę osób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645" y="477134"/>
            <a:ext cx="3795712" cy="4190878"/>
          </a:xfrm>
          <a:prstGeom prst="roundRect">
            <a:avLst>
              <a:gd name="adj" fmla="val 4500"/>
            </a:avLst>
          </a:prstGeom>
          <a:solidFill>
            <a:srgbClr val="F5F8FE"/>
          </a:solidFill>
          <a:ln/>
        </p:spPr>
        <p:txBody>
          <a:bodyPr wrap="square" lIns="210873" tIns="494756" rIns="210873" bIns="494756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4" name="Image 0" descr="https://pitch-assets-ccb95893-de3f-4266-973c-20049231b248.s3.eu-west-1.amazonaws.com/e13535c0-9d85-49dc-a375-d4d817754da1?pitch-bytes=57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870645" y="1001013"/>
            <a:ext cx="2398713" cy="23987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73278" y="252320"/>
            <a:ext cx="3657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Czemu nasza appka? 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709557" y="900765"/>
            <a:ext cx="3657600" cy="313878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Font typeface="+mj-lt"/>
              <a:buAutoNum type="arabicPeriod"/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Brak kont i zebrania danych osobowych - mniej RODO​</a:t>
            </a:r>
            <a:endParaRPr lang="en-US" sz="1125" dirty="0"/>
          </a:p>
          <a:p>
            <a:pPr marL="190500" indent="-190500" algn="l">
              <a:lnSpc>
                <a:spcPts val="1920"/>
              </a:lnSpc>
              <a:buSzPct val="100000"/>
              <a:buFont typeface="+mj-lt"/>
              <a:buAutoNum type="arabicPeriod"/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Aplikacja działa tuż po pobraniu - nie ma potrzeby logowania</a:t>
            </a:r>
            <a:endParaRPr lang="en-US" sz="1125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- większa akceptacja użytkowników​</a:t>
            </a:r>
            <a:endParaRPr lang="en-US" sz="1125" dirty="0"/>
          </a:p>
          <a:p>
            <a:pPr marL="190500" indent="-190500" algn="l">
              <a:lnSpc>
                <a:spcPts val="1920"/>
              </a:lnSpc>
              <a:buSzPct val="100000"/>
              <a:buFont typeface="+mj-lt"/>
              <a:buAutoNum type="arabicPeriod"/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Wygodny panel dla użędnika z graficznym przedstawieniem lokalizacji użytkowników</a:t>
            </a:r>
            <a:endParaRPr lang="en-US" sz="1125" dirty="0"/>
          </a:p>
          <a:p>
            <a:pPr marL="190500" indent="-190500" algn="l">
              <a:lnSpc>
                <a:spcPts val="1920"/>
              </a:lnSpc>
              <a:buSzPct val="100000"/>
              <a:buFont typeface="+mj-lt"/>
              <a:buAutoNum type="arabicPeriod"/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Smart geo lokalizacja -  efektywna i oszczędna</a:t>
            </a:r>
            <a:r>
              <a:rPr lang="en-US" sz="11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​</a:t>
            </a:r>
            <a:endParaRPr lang="en-US" sz="1125" dirty="0"/>
          </a:p>
          <a:p>
            <a:pPr marL="190500" indent="-190500" algn="l">
              <a:lnSpc>
                <a:spcPts val="1920"/>
              </a:lnSpc>
              <a:buSzPct val="100000"/>
              <a:buFont typeface="+mj-lt"/>
              <a:buAutoNum type="arabicPeriod"/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Uniwersalność zastosowania w różnych miastach</a:t>
            </a:r>
            <a:endParaRPr lang="en-US" sz="1125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​</a:t>
            </a:r>
            <a:endParaRPr lang="en-US" sz="1125" dirty="0"/>
          </a:p>
        </p:txBody>
      </p:sp>
      <p:sp>
        <p:nvSpPr>
          <p:cNvPr id="8" name="Text 3"/>
          <p:cNvSpPr/>
          <p:nvPr/>
        </p:nvSpPr>
        <p:spPr>
          <a:xfrm>
            <a:off x="598726" y="476250"/>
            <a:ext cx="914400" cy="12801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9" name="Picture 8" descr="A black cell phone with a white screen&#10;&#10;Description automatically generated with low confidence">
            <a:extLst>
              <a:ext uri="{FF2B5EF4-FFF2-40B4-BE49-F238E27FC236}">
                <a16:creationId xmlns:a16="http://schemas.microsoft.com/office/drawing/2014/main" id="{1DA71415-2801-E8E2-E48E-12A19F707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269" y="252320"/>
            <a:ext cx="2398713" cy="4684987"/>
          </a:xfrm>
          <a:prstGeom prst="rect">
            <a:avLst/>
          </a:prstGeom>
        </p:spPr>
      </p:pic>
      <p:pic>
        <p:nvPicPr>
          <p:cNvPr id="10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FD59396-4A44-2F99-F089-9244AA841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8551" r="6906"/>
          <a:stretch/>
        </p:blipFill>
        <p:spPr>
          <a:xfrm>
            <a:off x="6429219" y="548361"/>
            <a:ext cx="2005224" cy="4215433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d0d29a1a-ea59-46bf-98e7-0e4389acdd33?pitch-bytes=50752&amp;pitch-content-type=image%2F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3543" y="819702"/>
            <a:ext cx="1979134" cy="1236959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1a47627f-932e-4672-9dda-ed223faa6a8f?pitch-bytes=39337&amp;pitch-content-type=image%2Fpng"/>
          <p:cNvPicPr>
            <a:picLocks noChangeAspect="1"/>
          </p:cNvPicPr>
          <p:nvPr/>
        </p:nvPicPr>
        <p:blipFill>
          <a:blip r:embed="rId4"/>
          <a:srcRect t="20118" b="20118"/>
          <a:stretch/>
        </p:blipFill>
        <p:spPr>
          <a:xfrm>
            <a:off x="836068" y="1806199"/>
            <a:ext cx="2265859" cy="677078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aa9c159d-c780-48b0-985c-e3aab788936b?pitch-bytes=17865&amp;pitch-content-type=image%2Fpng"/>
          <p:cNvPicPr>
            <a:picLocks noChangeAspect="1"/>
          </p:cNvPicPr>
          <p:nvPr/>
        </p:nvPicPr>
        <p:blipFill>
          <a:blip r:embed="rId5"/>
          <a:srcRect t="7878" b="7878"/>
          <a:stretch/>
        </p:blipFill>
        <p:spPr>
          <a:xfrm>
            <a:off x="733734" y="2624871"/>
            <a:ext cx="2479830" cy="1044550"/>
          </a:xfrm>
          <a:prstGeom prst="rect">
            <a:avLst/>
          </a:prstGeom>
        </p:spPr>
      </p:pic>
      <p:pic>
        <p:nvPicPr>
          <p:cNvPr id="6" name="Image 3" descr="https://pitch-assets-ccb95893-de3f-4266-973c-20049231b248.s3.eu-west-1.amazonaws.com/ddda2c02-0bc4-466f-b49d-b22974cf2199?pitch-bytes=11961&amp;pitch-content-type=image%2Fjpeg"/>
          <p:cNvPicPr>
            <a:picLocks noChangeAspect="1"/>
          </p:cNvPicPr>
          <p:nvPr/>
        </p:nvPicPr>
        <p:blipFill>
          <a:blip r:embed="rId6"/>
          <a:srcRect t="166" b="166"/>
          <a:stretch/>
        </p:blipFill>
        <p:spPr>
          <a:xfrm>
            <a:off x="2969374" y="1115108"/>
            <a:ext cx="1828891" cy="1368169"/>
          </a:xfrm>
          <a:prstGeom prst="rect">
            <a:avLst/>
          </a:prstGeom>
        </p:spPr>
      </p:pic>
      <p:pic>
        <p:nvPicPr>
          <p:cNvPr id="7" name="Image 4" descr="https://pitch-assets-ccb95893-de3f-4266-973c-20049231b248.s3.eu-west-1.amazonaws.com/2a60946c-6c3c-465e-b7be-31d5a3f2d07a?pitch-bytes=17038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707337" y="2268690"/>
            <a:ext cx="2351401" cy="176355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76250" y="476250"/>
            <a:ext cx="1828800" cy="34297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Technologie</a:t>
            </a:r>
            <a:endParaRPr lang="en-US" sz="2250" dirty="0"/>
          </a:p>
        </p:txBody>
      </p:sp>
      <p:sp>
        <p:nvSpPr>
          <p:cNvPr id="9" name="Text 1"/>
          <p:cNvSpPr/>
          <p:nvPr/>
        </p:nvSpPr>
        <p:spPr>
          <a:xfrm>
            <a:off x="5216714" y="1232460"/>
            <a:ext cx="36576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Aplikacje mobilne dostęne na Android'a oraz iOS'a</a:t>
            </a:r>
            <a:endParaRPr lang="en-US" sz="1200" dirty="0"/>
          </a:p>
        </p:txBody>
      </p:sp>
      <p:sp>
        <p:nvSpPr>
          <p:cNvPr id="10" name="Text 2"/>
          <p:cNvSpPr/>
          <p:nvPr/>
        </p:nvSpPr>
        <p:spPr>
          <a:xfrm>
            <a:off x="5058202" y="1111814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800"/>
              </a:lnSpc>
            </a:pPr>
            <a:endParaRPr lang="en-US" sz="3000" dirty="0"/>
          </a:p>
        </p:txBody>
      </p:sp>
      <p:sp>
        <p:nvSpPr>
          <p:cNvPr id="11" name="Text 3"/>
          <p:cNvSpPr/>
          <p:nvPr/>
        </p:nvSpPr>
        <p:spPr>
          <a:xfrm>
            <a:off x="5058202" y="1807244"/>
            <a:ext cx="914400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endParaRPr lang="en-US" sz="3000" dirty="0"/>
          </a:p>
        </p:txBody>
      </p:sp>
      <p:sp>
        <p:nvSpPr>
          <p:cNvPr id="12" name="Text 4"/>
          <p:cNvSpPr/>
          <p:nvPr/>
        </p:nvSpPr>
        <p:spPr>
          <a:xfrm>
            <a:off x="5213231" y="1947245"/>
            <a:ext cx="4572000" cy="7315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Używamy popularnej, wschodzącej technologii open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source, niewymagające dodatkowych licencji,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więc znalezienie ludzi do obsługi aplikacji jest łatwe.</a:t>
            </a:r>
            <a:endParaRPr lang="en-US" sz="1200" dirty="0"/>
          </a:p>
        </p:txBody>
      </p:sp>
      <p:pic>
        <p:nvPicPr>
          <p:cNvPr id="13" name="Image 5" descr="https://pitch-assets-ccb95893-de3f-4266-973c-20049231b248.s3.eu-west-1.amazonaws.com/df6cb7df-5dca-4a20-bfee-599543b7d989?pitch-bytes=19220&amp;pitch-content-type=image%2F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69703" y="3083790"/>
            <a:ext cx="948450" cy="948450"/>
          </a:xfrm>
          <a:prstGeom prst="rect">
            <a:avLst/>
          </a:prstGeom>
        </p:spPr>
      </p:pic>
      <p:pic>
        <p:nvPicPr>
          <p:cNvPr id="14" name="Image 6" descr="https://pitch-assets-ccb95893-de3f-4266-973c-20049231b248.s3.eu-west-1.amazonaws.com/90968c0d-6835-4070-8d35-12640ae3b9b0?pitch-bytes=17585&amp;pitch-content-type=image%2Fpng"/>
          <p:cNvPicPr>
            <a:picLocks noChangeAspect="1"/>
          </p:cNvPicPr>
          <p:nvPr/>
        </p:nvPicPr>
        <p:blipFill>
          <a:blip r:embed="rId9"/>
          <a:srcRect l="619" r="619"/>
          <a:stretch/>
        </p:blipFill>
        <p:spPr>
          <a:xfrm>
            <a:off x="7258598" y="3059841"/>
            <a:ext cx="960360" cy="972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c3deadc-afb9-49c4-b6ee-744f092e9031?pitch-bytes=33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2400000">
            <a:off x="236028" y="3381916"/>
            <a:ext cx="2619375" cy="2619375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ad6a047e-d39d-4750-a346-a0a29bf2faf2?pitch-bytes=6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0200000">
            <a:off x="7143750" y="1666875"/>
            <a:ext cx="2619375" cy="2619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389496" y="476250"/>
            <a:ext cx="5486400" cy="34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Koszt i ramy czasowe wdrożenia</a:t>
            </a:r>
            <a:endParaRPr lang="en-US" sz="2250" dirty="0"/>
          </a:p>
        </p:txBody>
      </p:sp>
      <p:sp>
        <p:nvSpPr>
          <p:cNvPr id="6" name="Text 1"/>
          <p:cNvSpPr/>
          <p:nvPr/>
        </p:nvSpPr>
        <p:spPr>
          <a:xfrm>
            <a:off x="726018" y="1839671"/>
            <a:ext cx="3845982" cy="2604816"/>
          </a:xfrm>
          <a:prstGeom prst="roundRect">
            <a:avLst>
              <a:gd name="adj" fmla="val 9966"/>
            </a:avLst>
          </a:prstGeom>
          <a:solidFill>
            <a:srgbClr val="F6F8FE"/>
          </a:solidFill>
          <a:ln/>
        </p:spPr>
        <p:txBody>
          <a:bodyPr wrap="square" lIns="213666" tIns="307513" rIns="213666" bIns="307513" rtlCol="0" anchor="ctr"/>
          <a:lstStyle/>
          <a:p>
            <a:pPr marL="171450" indent="-171450">
              <a:lnSpc>
                <a:spcPts val="1680"/>
              </a:lnSpc>
              <a:buFont typeface="Arial" panose="020B0604020202020204" pitchFamily="34" charset="0"/>
              <a:buChar char="•"/>
            </a:pPr>
            <a:r>
              <a:rPr lang="en-US" sz="1100" kern="0" spc="-12" dirty="0">
                <a:solidFill>
                  <a:srgbClr val="000000"/>
                </a:solidFill>
              </a:rPr>
              <a:t>    Powiadomienia push dla iOS wymagają rejestracji w Apple Developer Program, co kosztuje 429zł rocznie. Powiadomienia push dla systemu Android są bezpłatne.</a:t>
            </a:r>
            <a:endParaRPr lang="en-US" sz="1050" dirty="0"/>
          </a:p>
          <a:p>
            <a:pPr marL="171450" indent="-171450">
              <a:lnSpc>
                <a:spcPts val="1680"/>
              </a:lnSpc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>
              <a:lnSpc>
                <a:spcPts val="1680"/>
              </a:lnSpc>
              <a:buFont typeface="Arial" panose="020B0604020202020204" pitchFamily="34" charset="0"/>
              <a:buChar char="•"/>
            </a:pPr>
            <a:r>
              <a:rPr lang="en-US" sz="1100" kern="0" spc="-12" dirty="0">
                <a:solidFill>
                  <a:srgbClr val="000000"/>
                </a:solidFill>
              </a:rPr>
              <a:t>    Wdrożenie backendu można przeprowadzić na platformie opartej na chmurze lub na serwerze osobistym, co wiąże się z odpowiednimi kosztami.</a:t>
            </a:r>
            <a:endParaRPr lang="en-US" sz="1050" dirty="0"/>
          </a:p>
          <a:p>
            <a:pPr marL="171450" indent="-171450">
              <a:lnSpc>
                <a:spcPts val="1680"/>
              </a:lnSpc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>
              <a:lnSpc>
                <a:spcPts val="1680"/>
              </a:lnSpc>
              <a:buFont typeface="Arial" panose="020B0604020202020204" pitchFamily="34" charset="0"/>
              <a:buChar char="•"/>
            </a:pPr>
            <a:r>
              <a:rPr lang="en-US" sz="1100" kern="0" spc="-12" dirty="0">
                <a:solidFill>
                  <a:srgbClr val="000000"/>
                </a:solidFill>
              </a:rPr>
              <a:t>    Wymagana jest nazwa domeny dla serwera, a jej koszt zależy od wybranego rejestratora domen.</a:t>
            </a:r>
            <a:endParaRPr lang="en-US" sz="1050" dirty="0"/>
          </a:p>
        </p:txBody>
      </p:sp>
      <p:sp>
        <p:nvSpPr>
          <p:cNvPr id="7" name="Text 2"/>
          <p:cNvSpPr/>
          <p:nvPr/>
        </p:nvSpPr>
        <p:spPr>
          <a:xfrm>
            <a:off x="4818080" y="1843090"/>
            <a:ext cx="3845982" cy="2601397"/>
          </a:xfrm>
          <a:prstGeom prst="roundRect">
            <a:avLst>
              <a:gd name="adj" fmla="val 11270"/>
            </a:avLst>
          </a:prstGeom>
          <a:solidFill>
            <a:srgbClr val="F6F8FE"/>
          </a:solidFill>
          <a:ln/>
        </p:spPr>
        <p:txBody>
          <a:bodyPr wrap="square" lIns="221234" tIns="281585" rIns="221234" bIns="281585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rgbClr val="000000"/>
                </a:solidFill>
                <a:effectLst/>
              </a:rPr>
              <a:t>Pełne wdrożenie powiadamiania ludzi na podstawie geolokalizacji (</a:t>
            </a:r>
            <a:r>
              <a:rPr lang="pl-PL" sz="1100" b="1" dirty="0">
                <a:solidFill>
                  <a:srgbClr val="000000"/>
                </a:solidFill>
                <a:effectLst/>
              </a:rPr>
              <a:t>2 miesiące</a:t>
            </a:r>
            <a:r>
              <a:rPr lang="pl-PL" sz="1100" dirty="0">
                <a:solidFill>
                  <a:srgbClr val="000000"/>
                </a:solidFill>
                <a:effectLst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rgbClr val="000000"/>
                </a:solidFill>
                <a:effectLst/>
              </a:rPr>
              <a:t>Wdrożenie mechanizmu informacji zwrotnej </a:t>
            </a:r>
            <a:endParaRPr lang="pl-PL" sz="1100" dirty="0"/>
          </a:p>
          <a:p>
            <a:r>
              <a:rPr lang="pl-PL" sz="1100" dirty="0">
                <a:solidFill>
                  <a:srgbClr val="000000"/>
                </a:solidFill>
                <a:effectLst/>
              </a:rPr>
              <a:t>      (</a:t>
            </a:r>
            <a:r>
              <a:rPr lang="pl-PL" sz="1100" b="1" dirty="0">
                <a:solidFill>
                  <a:srgbClr val="000000"/>
                </a:solidFill>
                <a:effectLst/>
              </a:rPr>
              <a:t>1 miesiąc</a:t>
            </a:r>
            <a:r>
              <a:rPr lang="pl-PL" sz="1100" dirty="0">
                <a:solidFill>
                  <a:srgbClr val="000000"/>
                </a:solidFill>
                <a:effectLst/>
              </a:rPr>
              <a:t>) + ocena </a:t>
            </a:r>
            <a:r>
              <a:rPr lang="pl-PL" sz="1100" u="none" strike="noStrike" dirty="0">
                <a:solidFill>
                  <a:srgbClr val="000000"/>
                </a:solidFill>
                <a:effectLst/>
              </a:rPr>
              <a:t>wiarygodności </a:t>
            </a:r>
            <a:r>
              <a:rPr lang="pl-PL" sz="1100" dirty="0">
                <a:solidFill>
                  <a:srgbClr val="000000"/>
                </a:solidFill>
                <a:effectLst/>
              </a:rPr>
              <a:t>użytkowników </a:t>
            </a:r>
            <a:endParaRPr lang="pl-PL" sz="1100" dirty="0"/>
          </a:p>
          <a:p>
            <a:r>
              <a:rPr lang="pl-PL" sz="1100" dirty="0">
                <a:solidFill>
                  <a:srgbClr val="000000"/>
                </a:solidFill>
                <a:effectLst/>
              </a:rPr>
              <a:t>      (</a:t>
            </a:r>
            <a:r>
              <a:rPr lang="pl-PL" sz="1100" b="1" dirty="0">
                <a:solidFill>
                  <a:srgbClr val="000000"/>
                </a:solidFill>
                <a:effectLst/>
              </a:rPr>
              <a:t>1 miesiąc</a:t>
            </a:r>
            <a:r>
              <a:rPr lang="pl-PL" sz="1100" dirty="0">
                <a:solidFill>
                  <a:srgbClr val="000000"/>
                </a:solidFill>
                <a:effectLst/>
              </a:rPr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rgbClr val="000000"/>
                </a:solidFill>
                <a:effectLst/>
              </a:rPr>
              <a:t>Zbieranie statystyk w panelu administracyjnym i powiadomieniach serwisowych (</a:t>
            </a:r>
            <a:r>
              <a:rPr lang="pl-PL" sz="1100" b="1" dirty="0">
                <a:solidFill>
                  <a:srgbClr val="000000"/>
                </a:solidFill>
                <a:effectLst/>
              </a:rPr>
              <a:t>1 miesiąc</a:t>
            </a:r>
            <a:r>
              <a:rPr lang="pl-PL" sz="1100" dirty="0">
                <a:solidFill>
                  <a:srgbClr val="000000"/>
                </a:solidFill>
                <a:effectLst/>
              </a:rPr>
              <a:t>)</a:t>
            </a:r>
            <a:endParaRPr lang="pl-PL" sz="1100" dirty="0"/>
          </a:p>
        </p:txBody>
      </p:sp>
      <p:sp>
        <p:nvSpPr>
          <p:cNvPr id="8" name="Text 3"/>
          <p:cNvSpPr/>
          <p:nvPr/>
        </p:nvSpPr>
        <p:spPr>
          <a:xfrm>
            <a:off x="1127784" y="1462090"/>
            <a:ext cx="381000" cy="381000"/>
          </a:xfrm>
          <a:prstGeom prst="roundRect">
            <a:avLst>
              <a:gd name="adj" fmla="val 45000"/>
            </a:avLst>
          </a:prstGeom>
          <a:solidFill>
            <a:srgbClr val="5A9BF7"/>
          </a:solidFill>
          <a:ln/>
        </p:spPr>
        <p:txBody>
          <a:bodyPr wrap="square" lIns="21167" tIns="44979" rIns="21167" bIns="44979" rtlCol="0" anchor="ctr"/>
          <a:lstStyle/>
          <a:p>
            <a:pPr algn="ctr">
              <a:lnSpc>
                <a:spcPts val="1440"/>
              </a:lnSpc>
            </a:pPr>
            <a:r>
              <a:rPr lang="en-US" sz="900" kern="0" spc="-12" dirty="0">
                <a:solidFill>
                  <a:srgbClr val="FFFFFF"/>
                </a:solidFill>
              </a:rPr>
              <a:t>01</a:t>
            </a:r>
            <a:endParaRPr lang="en-US" sz="900" dirty="0"/>
          </a:p>
        </p:txBody>
      </p:sp>
      <p:sp>
        <p:nvSpPr>
          <p:cNvPr id="9" name="Text 4"/>
          <p:cNvSpPr/>
          <p:nvPr/>
        </p:nvSpPr>
        <p:spPr>
          <a:xfrm>
            <a:off x="4897719" y="1433641"/>
            <a:ext cx="381000" cy="381000"/>
          </a:xfrm>
          <a:prstGeom prst="roundRect">
            <a:avLst>
              <a:gd name="adj" fmla="val 45000"/>
            </a:avLst>
          </a:prstGeom>
          <a:solidFill>
            <a:srgbClr val="5A9BF7"/>
          </a:solidFill>
          <a:ln/>
        </p:spPr>
        <p:txBody>
          <a:bodyPr wrap="square" lIns="21167" tIns="44979" rIns="21167" bIns="44979" rtlCol="0" anchor="ctr"/>
          <a:lstStyle/>
          <a:p>
            <a:pPr algn="ctr">
              <a:lnSpc>
                <a:spcPts val="1440"/>
              </a:lnSpc>
            </a:pPr>
            <a:r>
              <a:rPr lang="en-US" sz="900" kern="0" spc="-12" dirty="0">
                <a:solidFill>
                  <a:srgbClr val="FFFFFF"/>
                </a:solidFill>
              </a:rPr>
              <a:t>02</a:t>
            </a:r>
            <a:endParaRPr lang="en-US" sz="900" dirty="0"/>
          </a:p>
        </p:txBody>
      </p:sp>
      <p:sp>
        <p:nvSpPr>
          <p:cNvPr id="10" name="Text 5"/>
          <p:cNvSpPr/>
          <p:nvPr/>
        </p:nvSpPr>
        <p:spPr>
          <a:xfrm>
            <a:off x="1699252" y="1480478"/>
            <a:ext cx="9144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kern="0" spc="12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Koszt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949948" y="1756085"/>
            <a:ext cx="914400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endParaRPr lang="en-US" sz="3000" dirty="0"/>
          </a:p>
        </p:txBody>
      </p:sp>
      <p:sp>
        <p:nvSpPr>
          <p:cNvPr id="12" name="Text 7"/>
          <p:cNvSpPr/>
          <p:nvPr/>
        </p:nvSpPr>
        <p:spPr>
          <a:xfrm>
            <a:off x="949948" y="2841284"/>
            <a:ext cx="914400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endParaRPr lang="en-US" sz="3000" dirty="0"/>
          </a:p>
        </p:txBody>
      </p:sp>
      <p:sp>
        <p:nvSpPr>
          <p:cNvPr id="13" name="Text 8"/>
          <p:cNvSpPr/>
          <p:nvPr/>
        </p:nvSpPr>
        <p:spPr>
          <a:xfrm>
            <a:off x="949948" y="3702553"/>
            <a:ext cx="914400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endParaRPr lang="en-US" sz="3000" dirty="0"/>
          </a:p>
        </p:txBody>
      </p:sp>
      <p:sp>
        <p:nvSpPr>
          <p:cNvPr id="14" name="Text 9"/>
          <p:cNvSpPr/>
          <p:nvPr/>
        </p:nvSpPr>
        <p:spPr>
          <a:xfrm>
            <a:off x="5394097" y="14632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kern="0" spc="12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Terminy realizacji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5049590" y="1960647"/>
            <a:ext cx="914400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endParaRPr lang="en-US" sz="3000" dirty="0"/>
          </a:p>
        </p:txBody>
      </p:sp>
      <p:sp>
        <p:nvSpPr>
          <p:cNvPr id="16" name="Text 11"/>
          <p:cNvSpPr/>
          <p:nvPr/>
        </p:nvSpPr>
        <p:spPr>
          <a:xfrm>
            <a:off x="5049590" y="2572148"/>
            <a:ext cx="914400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endParaRPr lang="en-US" sz="3000" dirty="0"/>
          </a:p>
        </p:txBody>
      </p:sp>
      <p:sp>
        <p:nvSpPr>
          <p:cNvPr id="17" name="Text 12"/>
          <p:cNvSpPr/>
          <p:nvPr/>
        </p:nvSpPr>
        <p:spPr>
          <a:xfrm>
            <a:off x="5049590" y="3459255"/>
            <a:ext cx="914400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endParaRPr lang="en-US"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">
            <a:hlinkClick r:id="" action="ppaction://media"/>
            <a:extLst>
              <a:ext uri="{FF2B5EF4-FFF2-40B4-BE49-F238E27FC236}">
                <a16:creationId xmlns:a16="http://schemas.microsoft.com/office/drawing/2014/main" id="{DF7CBF52-16D0-9977-688C-D1FA67EF03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39087"/>
            <a:ext cx="9144000" cy="4838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516" y="133350"/>
            <a:ext cx="5486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Z </a:t>
            </a:r>
            <a:r>
              <a:rPr lang="en-US" sz="2300" b="1" kern="0" spc="-24" dirty="0" err="1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czym</a:t>
            </a:r>
            <a:r>
              <a:rPr lang="en-US" sz="23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 </a:t>
            </a:r>
            <a:r>
              <a:rPr lang="en-US" sz="2300" b="1" kern="0" spc="-24" dirty="0" err="1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urzędnik</a:t>
            </a:r>
            <a:r>
              <a:rPr lang="en-US" sz="23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(ca) </a:t>
            </a:r>
            <a:r>
              <a:rPr lang="en-US" sz="2300" b="1" kern="0" spc="-24" dirty="0" err="1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będzie</a:t>
            </a:r>
            <a:r>
              <a:rPr lang="en-US" sz="23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 </a:t>
            </a:r>
            <a:r>
              <a:rPr lang="en-US" sz="2300" b="1" kern="0" spc="-24" dirty="0" err="1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pracować</a:t>
            </a:r>
            <a:r>
              <a:rPr lang="en-US" sz="2300" b="1" kern="0" spc="-24" dirty="0">
                <a:solidFill>
                  <a:srgbClr val="000000"/>
                </a:solidFill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?</a:t>
            </a: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335</Words>
  <Application>Microsoft Office PowerPoint</Application>
  <PresentationFormat>On-screen Show (16:9)</PresentationFormat>
  <Paragraphs>67</Paragraphs>
  <Slides>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General Sans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Mieszkaniec</dc:title>
  <dc:subject>PptxGenJS Presentation</dc:subject>
  <dc:creator>Pitch Software GmbH</dc:creator>
  <cp:lastModifiedBy>Ryzhkou Stanislau (STUD)</cp:lastModifiedBy>
  <cp:revision>4</cp:revision>
  <dcterms:created xsi:type="dcterms:W3CDTF">2023-06-18T10:42:21Z</dcterms:created>
  <dcterms:modified xsi:type="dcterms:W3CDTF">2023-06-18T10:57:46Z</dcterms:modified>
</cp:coreProperties>
</file>